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797675" cy="9926638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FF"/>
    <a:srgbClr val="0000FF"/>
    <a:srgbClr val="FF66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19" d="100"/>
          <a:sy n="19" d="100"/>
        </p:scale>
        <p:origin x="27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2020-04-21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2020-04-21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870" y="28847284"/>
            <a:ext cx="25873409" cy="6678461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914400" y="3543300"/>
            <a:ext cx="28105100" cy="4648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27000" algn="ctr" latinLnBrk="0">
              <a:lnSpc>
                <a:spcPct val="115000"/>
              </a:lnSpc>
              <a:spcAft>
                <a:spcPts val="0"/>
              </a:spcAft>
            </a:pPr>
            <a:r>
              <a:rPr lang="en-US" altLang="ko-KR" sz="96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한양신명조"/>
                <a:cs typeface="Times New Roman" panose="02020603050405020304" pitchFamily="18" charset="0"/>
              </a:rPr>
              <a:t>Design </a:t>
            </a:r>
            <a:r>
              <a:rPr lang="en-US" altLang="ko-KR" sz="96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한양신명조"/>
                <a:cs typeface="Times New Roman" panose="02020603050405020304" pitchFamily="18" charset="0"/>
              </a:rPr>
              <a:t>of 24GHz Frequency </a:t>
            </a:r>
            <a:r>
              <a:rPr lang="en-US" altLang="ko-KR" sz="96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한양신명조"/>
                <a:cs typeface="Times New Roman" panose="02020603050405020304" pitchFamily="18" charset="0"/>
              </a:rPr>
              <a:t>Synthesizer</a:t>
            </a:r>
            <a:endParaRPr lang="en-US" altLang="ko-KR" sz="7200" b="1" kern="100" dirty="0" smtClean="0">
              <a:solidFill>
                <a:srgbClr val="C00000"/>
              </a:solidFill>
              <a:latin typeface="Times New Roman" panose="02020603050405020304" pitchFamily="18" charset="0"/>
              <a:ea typeface="한양신명조"/>
              <a:cs typeface="Times New Roman" panose="02020603050405020304" pitchFamily="18" charset="0"/>
            </a:endParaRPr>
          </a:p>
          <a:p>
            <a:pPr indent="127000" algn="ctr" latinLnBrk="0">
              <a:lnSpc>
                <a:spcPct val="115000"/>
              </a:lnSpc>
              <a:spcAft>
                <a:spcPts val="0"/>
              </a:spcAft>
            </a:pPr>
            <a:r>
              <a:rPr lang="en-US" altLang="ko-KR" sz="4400" b="1" kern="100" baseline="30000" dirty="0">
                <a:solidFill>
                  <a:srgbClr val="7030A0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1</a:t>
            </a:r>
            <a:r>
              <a:rPr lang="en-US" altLang="ko-KR" sz="4400" b="1" kern="100" dirty="0" smtClean="0">
                <a:solidFill>
                  <a:srgbClr val="7030A0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Abrar Siddique, </a:t>
            </a:r>
            <a:r>
              <a:rPr lang="en-US" altLang="ko-KR" sz="4400" b="1" kern="100" baseline="30000" dirty="0">
                <a:solidFill>
                  <a:srgbClr val="7030A0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1</a:t>
            </a:r>
            <a:r>
              <a:rPr lang="en-US" altLang="ko-KR" sz="4400" b="1" kern="100" dirty="0" smtClean="0">
                <a:solidFill>
                  <a:srgbClr val="7030A0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Myeong-U </a:t>
            </a:r>
            <a:r>
              <a:rPr lang="en-US" altLang="ko-KR" sz="4400" b="1" kern="100" dirty="0" err="1" smtClean="0">
                <a:solidFill>
                  <a:srgbClr val="7030A0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Seong</a:t>
            </a:r>
            <a:r>
              <a:rPr lang="en-US" altLang="ko-KR" sz="4400" b="1" kern="100" dirty="0" smtClean="0">
                <a:solidFill>
                  <a:srgbClr val="7030A0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, </a:t>
            </a:r>
            <a:r>
              <a:rPr lang="en-US" altLang="ko-KR" sz="4400" b="1" kern="100" dirty="0">
                <a:solidFill>
                  <a:srgbClr val="7030A0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and </a:t>
            </a:r>
            <a:r>
              <a:rPr lang="en-US" altLang="ko-KR" sz="4400" b="1" kern="100" baseline="30000" dirty="0" smtClean="0">
                <a:solidFill>
                  <a:srgbClr val="7030A0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1</a:t>
            </a:r>
            <a:r>
              <a:rPr lang="en-US" altLang="ko-KR" sz="4400" b="1" kern="100" dirty="0" smtClean="0">
                <a:solidFill>
                  <a:srgbClr val="7030A0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Jee-Youl </a:t>
            </a:r>
            <a:r>
              <a:rPr lang="en-US" altLang="ko-KR" sz="4400" b="1" kern="100" dirty="0" err="1" smtClean="0">
                <a:solidFill>
                  <a:srgbClr val="7030A0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Ryu</a:t>
            </a:r>
            <a:endParaRPr lang="en-US" altLang="ko-KR" sz="4400" b="1" kern="100" dirty="0" smtClean="0">
              <a:solidFill>
                <a:srgbClr val="7030A0"/>
              </a:solidFill>
              <a:latin typeface="Times" panose="02020603050405020304" pitchFamily="18" charset="0"/>
              <a:ea typeface="한양신명조"/>
              <a:cs typeface="Times" panose="02020603050405020304" pitchFamily="18" charset="0"/>
            </a:endParaRPr>
          </a:p>
          <a:p>
            <a:pPr indent="127000" algn="ctr" latinLnBrk="0">
              <a:lnSpc>
                <a:spcPct val="115000"/>
              </a:lnSpc>
              <a:spcAft>
                <a:spcPts val="0"/>
              </a:spcAft>
            </a:pPr>
            <a:r>
              <a:rPr lang="en-US" altLang="ko-KR" sz="4400" b="1" kern="100" dirty="0" smtClean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abrar@pukyong.ac.kr</a:t>
            </a:r>
            <a:r>
              <a:rPr lang="en-US" altLang="ko-KR" sz="4400" b="1" kern="100" dirty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altLang="ko-KR" sz="4400" b="1" kern="100" dirty="0" smtClean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ryujy@pknu.ac.kr </a:t>
            </a:r>
          </a:p>
          <a:p>
            <a:pPr marL="167640" indent="-167640" algn="ctr" latinLnBrk="0">
              <a:lnSpc>
                <a:spcPct val="115000"/>
              </a:lnSpc>
              <a:spcAft>
                <a:spcPts val="0"/>
              </a:spcAft>
              <a:tabLst>
                <a:tab pos="167640" algn="l"/>
                <a:tab pos="1016000" algn="l"/>
                <a:tab pos="1524000" algn="l"/>
                <a:tab pos="2032000" algn="l"/>
                <a:tab pos="254000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</a:pPr>
            <a:r>
              <a:rPr lang="en-US" altLang="ko-KR" sz="4400" b="1" kern="100" baseline="30000" dirty="0">
                <a:solidFill>
                  <a:srgbClr val="7030A0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1</a:t>
            </a:r>
            <a:r>
              <a:rPr lang="en-US" altLang="ko-KR" sz="4400" b="1" kern="100" dirty="0" smtClean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Department of Information and Communication Engineering, </a:t>
            </a:r>
            <a:r>
              <a:rPr lang="en-US" altLang="ko-KR" sz="4400" b="1" kern="100" dirty="0" err="1" smtClean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Pukyong</a:t>
            </a:r>
            <a:r>
              <a:rPr lang="en-US" altLang="ko-KR" sz="4400" b="1" kern="100" dirty="0" smtClean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ko-KR" sz="4400" b="1" kern="100" dirty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National </a:t>
            </a:r>
            <a:r>
              <a:rPr lang="en-US" altLang="ko-KR" sz="4400" b="1" kern="100" dirty="0" smtClean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University</a:t>
            </a:r>
            <a:endParaRPr lang="ko-KR" altLang="ko-KR" sz="4400" b="1" kern="100" dirty="0">
              <a:solidFill>
                <a:srgbClr val="7030A0"/>
              </a:solidFill>
              <a:latin typeface="Times" panose="02020603050405020304" pitchFamily="18" charset="0"/>
              <a:ea typeface="한양신명조"/>
              <a:cs typeface="Times" panose="02020603050405020304" pitchFamily="18" charset="0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914400" y="8686800"/>
            <a:ext cx="28105100" cy="69070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914400" y="16013905"/>
            <a:ext cx="28105100" cy="20223787"/>
          </a:xfrm>
          <a:prstGeom prst="roundRect">
            <a:avLst>
              <a:gd name="adj" fmla="val 6284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914400" y="36629478"/>
            <a:ext cx="28105100" cy="33464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66875" y="10275069"/>
            <a:ext cx="27203400" cy="2262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n-US" altLang="ko-KR" sz="7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16150" y="39404429"/>
            <a:ext cx="1463357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3200" dirty="0">
              <a:solidFill>
                <a:srgbClr val="000000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en-US" altLang="ko-KR" sz="32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sz="7200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※</a:t>
            </a:r>
            <a:r>
              <a:rPr lang="en-US" altLang="ko-KR" sz="7200" b="1" dirty="0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</a:rPr>
              <a:t>This work is supported by IDEC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75" y="16240215"/>
            <a:ext cx="26898600" cy="123903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86776" y="28200953"/>
            <a:ext cx="13025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Fig.1. The proposed 24Ghz frequency Synthesizer Circuit Design</a:t>
            </a:r>
            <a:endParaRPr lang="en-GB" sz="3600" b="1" dirty="0">
              <a:solidFill>
                <a:srgbClr val="FF00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49425" y="8686800"/>
            <a:ext cx="270383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latinLnBrk="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4000" kern="100" dirty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This </a:t>
            </a:r>
            <a:r>
              <a:rPr lang="en-US" sz="4000" kern="100" dirty="0" smtClean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research describes a </a:t>
            </a:r>
            <a:r>
              <a:rPr lang="en-US" sz="4000" kern="100" dirty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24 GHz frequency </a:t>
            </a:r>
            <a:r>
              <a:rPr lang="en-US" sz="4000" kern="100" dirty="0" smtClean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synthesizer (FS) </a:t>
            </a:r>
            <a:r>
              <a:rPr lang="en-US" sz="4000" kern="100" dirty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for automotive collision avoidance radar. </a:t>
            </a:r>
            <a:endParaRPr lang="en-US" sz="4000" kern="100" dirty="0" smtClean="0">
              <a:solidFill>
                <a:srgbClr val="0000FF"/>
              </a:solidFill>
              <a:latin typeface="Times" panose="02020603050405020304" pitchFamily="18" charset="0"/>
              <a:ea typeface="한양신명조"/>
              <a:cs typeface="Times" panose="02020603050405020304" pitchFamily="18" charset="0"/>
            </a:endParaRPr>
          </a:p>
          <a:p>
            <a:pPr marL="342900" indent="-342900" algn="just" latinLnBrk="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4000" kern="100" dirty="0" smtClean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The </a:t>
            </a:r>
            <a:r>
              <a:rPr lang="en-US" sz="4000" kern="100" dirty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voltage-controlled oscillator (VCO) </a:t>
            </a:r>
            <a:r>
              <a:rPr lang="en-US" sz="4000" kern="100" dirty="0" smtClean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is designed in </a:t>
            </a:r>
            <a:r>
              <a:rPr lang="en-US" sz="4000" kern="100" dirty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modified current-reuse </a:t>
            </a:r>
            <a:r>
              <a:rPr lang="en-US" sz="4000" kern="100" dirty="0" smtClean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configuration, </a:t>
            </a:r>
            <a:r>
              <a:rPr lang="en-US" sz="4000" kern="100" dirty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where transistors are biased in subthreshold region to save power consumption. </a:t>
            </a:r>
            <a:endParaRPr lang="en-US" sz="4000" kern="100" dirty="0" smtClean="0">
              <a:solidFill>
                <a:srgbClr val="0000FF"/>
              </a:solidFill>
              <a:latin typeface="Times" panose="02020603050405020304" pitchFamily="18" charset="0"/>
              <a:ea typeface="한양신명조"/>
              <a:cs typeface="Times" panose="02020603050405020304" pitchFamily="18" charset="0"/>
            </a:endParaRPr>
          </a:p>
          <a:p>
            <a:pPr marL="342900" indent="-342900" algn="just" latinLnBrk="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4000" kern="100" dirty="0" smtClean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The </a:t>
            </a:r>
            <a:r>
              <a:rPr lang="en-US" sz="4000" kern="100" dirty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proposed </a:t>
            </a:r>
            <a:r>
              <a:rPr lang="en-US" sz="4000" kern="100" dirty="0" smtClean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FS </a:t>
            </a:r>
            <a:r>
              <a:rPr lang="en-US" sz="4000" kern="100" dirty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showed low power consumption of 3.52mWwith the supply voltage of 0.9 V. </a:t>
            </a:r>
            <a:endParaRPr lang="en-US" sz="4000" kern="100" dirty="0" smtClean="0">
              <a:solidFill>
                <a:srgbClr val="0000FF"/>
              </a:solidFill>
              <a:latin typeface="Times" panose="02020603050405020304" pitchFamily="18" charset="0"/>
              <a:ea typeface="한양신명조"/>
              <a:cs typeface="Times" panose="02020603050405020304" pitchFamily="18" charset="0"/>
            </a:endParaRPr>
          </a:p>
          <a:p>
            <a:pPr marL="342900" indent="-342900" algn="just" latinLnBrk="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4000" kern="100" dirty="0" smtClean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The designed FS has  </a:t>
            </a:r>
            <a:r>
              <a:rPr lang="en-US" sz="4000" kern="100" dirty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a low phase noise of </a:t>
            </a:r>
            <a:r>
              <a:rPr lang="ko-KR" altLang="en-US" sz="4000" kern="100" dirty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−</a:t>
            </a:r>
            <a:r>
              <a:rPr lang="en-US" sz="4000" kern="100" dirty="0" smtClean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116.2 </a:t>
            </a:r>
            <a:r>
              <a:rPr lang="en-US" sz="4000" kern="100" dirty="0" err="1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dBc</a:t>
            </a:r>
            <a:r>
              <a:rPr lang="en-US" sz="4000" kern="100" dirty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 @1 MHz and </a:t>
            </a:r>
            <a:r>
              <a:rPr lang="ko-KR" altLang="en-US" sz="4000" kern="100" dirty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−</a:t>
            </a:r>
            <a:r>
              <a:rPr lang="en-US" sz="4000" kern="100" dirty="0" smtClean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124.1 </a:t>
            </a:r>
            <a:r>
              <a:rPr lang="en-US" sz="4000" kern="100" dirty="0" err="1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dBc</a:t>
            </a:r>
            <a:r>
              <a:rPr lang="en-US" sz="4000" kern="100" dirty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 @10 </a:t>
            </a:r>
            <a:r>
              <a:rPr lang="en-US" sz="4000" kern="100" dirty="0" err="1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MHz.</a:t>
            </a:r>
            <a:r>
              <a:rPr lang="en-US" sz="4000" kern="100" dirty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 </a:t>
            </a:r>
            <a:endParaRPr lang="en-US" sz="4000" kern="100" dirty="0" smtClean="0">
              <a:solidFill>
                <a:srgbClr val="0000FF"/>
              </a:solidFill>
              <a:latin typeface="Times" panose="02020603050405020304" pitchFamily="18" charset="0"/>
              <a:ea typeface="한양신명조"/>
              <a:cs typeface="Times" panose="02020603050405020304" pitchFamily="18" charset="0"/>
            </a:endParaRPr>
          </a:p>
          <a:p>
            <a:pPr marL="342900" indent="-342900" algn="just" latinLnBrk="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4000" kern="100" dirty="0" smtClean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The settling </a:t>
            </a:r>
            <a:r>
              <a:rPr lang="en-US" sz="4000" kern="100" dirty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time </a:t>
            </a:r>
            <a:r>
              <a:rPr lang="en-US" sz="4000" kern="100" dirty="0" smtClean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of designed FS is 3.1ns. </a:t>
            </a:r>
          </a:p>
          <a:p>
            <a:pPr marL="342900" indent="-342900" algn="just" latinLnBrk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4000" kern="100" dirty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The FS </a:t>
            </a:r>
            <a:r>
              <a:rPr lang="en-US" altLang="ko-KR" sz="4000" kern="100" dirty="0" smtClean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has very </a:t>
            </a:r>
            <a:r>
              <a:rPr lang="en-US" altLang="ko-KR" sz="4000" kern="100" dirty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low peak-to-peak jitter noise of 3.5 </a:t>
            </a:r>
            <a:r>
              <a:rPr lang="en-US" altLang="ko-KR" sz="4000" kern="100" dirty="0" err="1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ps</a:t>
            </a:r>
            <a:r>
              <a:rPr lang="en-US" altLang="ko-KR" sz="4000" kern="100" dirty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, and very low </a:t>
            </a:r>
            <a:r>
              <a:rPr lang="en-US" altLang="ko-KR" sz="4000" kern="100" dirty="0" err="1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rms</a:t>
            </a:r>
            <a:r>
              <a:rPr lang="en-US" altLang="ko-KR" sz="4000" kern="100" dirty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 jitter of 0.75 ps. </a:t>
            </a:r>
            <a:r>
              <a:rPr lang="en-US" sz="4000" kern="100" dirty="0" smtClean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 </a:t>
            </a:r>
            <a:endParaRPr lang="en-GB" sz="4000" kern="100" dirty="0">
              <a:solidFill>
                <a:srgbClr val="0000FF"/>
              </a:solidFill>
              <a:latin typeface="Times" panose="02020603050405020304" pitchFamily="18" charset="0"/>
              <a:ea typeface="한양신명조"/>
              <a:cs typeface="Times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3750" y="35522785"/>
            <a:ext cx="712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Fig.2. Close-poop PLL phase noise</a:t>
            </a:r>
            <a:endParaRPr lang="en-GB" sz="3600" b="1" dirty="0">
              <a:solidFill>
                <a:srgbClr val="FF00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802017" y="35522786"/>
            <a:ext cx="6060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Fig.3. Closed-loop spectrum</a:t>
            </a:r>
            <a:endParaRPr lang="en-GB" sz="3600" b="1" dirty="0">
              <a:solidFill>
                <a:srgbClr val="FF00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934904" y="35453350"/>
            <a:ext cx="3641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Fig.4. </a:t>
            </a:r>
            <a:r>
              <a:rPr lang="en-US" sz="3600" b="1" dirty="0" err="1" smtClean="0">
                <a:solidFill>
                  <a:srgbClr val="FF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Dielayout</a:t>
            </a:r>
            <a:endParaRPr lang="en-GB" sz="3600" b="1" dirty="0">
              <a:solidFill>
                <a:srgbClr val="FF00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43024" y="36589137"/>
            <a:ext cx="276764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kern="100" dirty="0" smtClean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A </a:t>
            </a:r>
            <a:r>
              <a:rPr lang="en-US" sz="4000" kern="100" dirty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fully integrated low-power and low-phase </a:t>
            </a:r>
            <a:r>
              <a:rPr lang="en-US" sz="4000" kern="100" dirty="0" smtClean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noise FS with operating frequency of 24-GHz for </a:t>
            </a:r>
            <a:r>
              <a:rPr lang="en-US" sz="4000" kern="100" dirty="0" err="1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ACAR</a:t>
            </a:r>
            <a:r>
              <a:rPr lang="en-US" sz="4000" kern="100" dirty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 </a:t>
            </a:r>
            <a:r>
              <a:rPr lang="en-US" sz="4000" kern="100" dirty="0" smtClean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applications is presented.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kern="100" dirty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T</a:t>
            </a:r>
            <a:r>
              <a:rPr lang="en-US" sz="4000" kern="100" dirty="0" smtClean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he </a:t>
            </a:r>
            <a:r>
              <a:rPr lang="en-US" sz="4000" kern="100" dirty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VCO achieved a FOM of </a:t>
            </a:r>
            <a:r>
              <a:rPr lang="ko-KR" altLang="en-US" sz="4000" kern="100" dirty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−</a:t>
            </a:r>
            <a:r>
              <a:rPr lang="en-US" sz="4000" kern="100" dirty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199.7 </a:t>
            </a:r>
            <a:r>
              <a:rPr lang="en-US" sz="4000" kern="100" dirty="0" smtClean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dB using current reuse and negative resistance technique.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kern="100" dirty="0" smtClean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The designed </a:t>
            </a:r>
            <a:r>
              <a:rPr lang="en-US" sz="4000" kern="100" dirty="0" err="1" smtClean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VCO</a:t>
            </a:r>
            <a:r>
              <a:rPr lang="en-US" sz="4000" kern="100" dirty="0" smtClean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 has low </a:t>
            </a:r>
            <a:r>
              <a:rPr lang="en-US" sz="4000" kern="100" dirty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phase </a:t>
            </a:r>
            <a:r>
              <a:rPr lang="en-US" sz="4000" kern="100" dirty="0" smtClean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noise of </a:t>
            </a:r>
            <a:r>
              <a:rPr lang="ko-KR" altLang="en-US" sz="4000" kern="100" dirty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−</a:t>
            </a:r>
            <a:r>
              <a:rPr lang="en-US" sz="4000" kern="100" dirty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104.32 </a:t>
            </a:r>
            <a:r>
              <a:rPr lang="en-US" sz="4000" kern="100" dirty="0" err="1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dBc</a:t>
            </a:r>
            <a:r>
              <a:rPr lang="en-US" sz="4000" kern="100" dirty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 @1 MHz and 127.02 </a:t>
            </a:r>
            <a:r>
              <a:rPr lang="en-US" sz="4000" kern="100" dirty="0" err="1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dBc</a:t>
            </a:r>
            <a:r>
              <a:rPr lang="en-US" sz="4000" kern="100" dirty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 @10 </a:t>
            </a:r>
            <a:r>
              <a:rPr lang="en-US" sz="4000" kern="100" dirty="0" err="1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MHz.</a:t>
            </a:r>
            <a:r>
              <a:rPr lang="en-US" sz="4000" kern="100" dirty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 </a:t>
            </a:r>
            <a:endParaRPr lang="en-US" sz="4000" kern="100" dirty="0" smtClean="0">
              <a:solidFill>
                <a:srgbClr val="0000FF"/>
              </a:solidFill>
              <a:latin typeface="Times" panose="02020603050405020304" pitchFamily="18" charset="0"/>
              <a:ea typeface="한양신명조"/>
              <a:cs typeface="Times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kern="100" dirty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The </a:t>
            </a:r>
            <a:r>
              <a:rPr lang="en-US" sz="4000" kern="100" dirty="0" err="1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VCO</a:t>
            </a:r>
            <a:r>
              <a:rPr lang="en-US" sz="4000" kern="100" dirty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 </a:t>
            </a:r>
            <a:r>
              <a:rPr lang="en-US" sz="4000" kern="100" dirty="0" smtClean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has </a:t>
            </a:r>
            <a:r>
              <a:rPr lang="en-US" sz="4000" kern="100" dirty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wide oscillator frequency range of 7.5% at the frequency range of 24–25.8 GHz. </a:t>
            </a:r>
            <a:endParaRPr lang="en-US" sz="4000" kern="100" dirty="0" smtClean="0">
              <a:solidFill>
                <a:srgbClr val="0000FF"/>
              </a:solidFill>
              <a:latin typeface="Times" panose="02020603050405020304" pitchFamily="18" charset="0"/>
              <a:ea typeface="한양신명조"/>
              <a:cs typeface="Times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kern="100" dirty="0" smtClean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The </a:t>
            </a:r>
            <a:r>
              <a:rPr lang="en-US" sz="4000" kern="100" dirty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size of the die of designed FS is 0.776 × 0.776 mm</a:t>
            </a:r>
            <a:r>
              <a:rPr lang="en-US" sz="4000" kern="100" baseline="30000" dirty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2</a:t>
            </a:r>
            <a:r>
              <a:rPr lang="en-US" sz="4000" kern="100" dirty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 including pads</a:t>
            </a:r>
            <a:r>
              <a:rPr lang="en-US" sz="4000" kern="100" dirty="0" smtClean="0">
                <a:solidFill>
                  <a:srgbClr val="0000FF"/>
                </a:solidFill>
                <a:latin typeface="Times" panose="02020603050405020304" pitchFamily="18" charset="0"/>
                <a:ea typeface="한양신명조"/>
                <a:cs typeface="Times" panose="02020603050405020304" pitchFamily="18" charset="0"/>
              </a:rPr>
              <a:t>.</a:t>
            </a:r>
            <a:endParaRPr lang="en-GB" sz="4000" kern="100" dirty="0">
              <a:solidFill>
                <a:srgbClr val="0000FF"/>
              </a:solidFill>
              <a:latin typeface="Times" panose="02020603050405020304" pitchFamily="18" charset="0"/>
              <a:ea typeface="한양신명조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818</TotalTime>
  <Words>259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맑은 고딕</vt:lpstr>
      <vt:lpstr>바탕</vt:lpstr>
      <vt:lpstr>한양신명조</vt:lpstr>
      <vt:lpstr>Arial</vt:lpstr>
      <vt:lpstr>Calibri</vt:lpstr>
      <vt:lpstr>Calibri Light</vt:lpstr>
      <vt:lpstr>Times</vt:lpstr>
      <vt:lpstr>Times New Roman</vt:lpstr>
      <vt:lpstr>Wingdings</vt:lpstr>
      <vt:lpstr>Office 테마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SoCC1</cp:lastModifiedBy>
  <cp:revision>38</cp:revision>
  <cp:lastPrinted>2020-04-21T12:02:35Z</cp:lastPrinted>
  <dcterms:created xsi:type="dcterms:W3CDTF">2018-03-08T06:02:33Z</dcterms:created>
  <dcterms:modified xsi:type="dcterms:W3CDTF">2020-04-21T12:13:56Z</dcterms:modified>
</cp:coreProperties>
</file>